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pline Sans"/>
      <p:regular r:id="rId17"/>
    </p:embeddedFont>
    <p:embeddedFont>
      <p:font typeface="Spline Sans"/>
      <p:regular r:id="rId18"/>
    </p:embeddedFont>
    <p:embeddedFont>
      <p:font typeface="Barlow"/>
      <p:regular r:id="rId19"/>
    </p:embeddedFont>
    <p:embeddedFont>
      <p:font typeface="Barlow"/>
      <p:regular r:id="rId20"/>
    </p:embeddedFont>
    <p:embeddedFont>
      <p:font typeface="Barlow"/>
      <p:regular r:id="rId21"/>
    </p:embeddedFont>
    <p:embeddedFont>
      <p:font typeface="Barlow"/>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2.png>
</file>

<file path=ppt/media/image-10-3.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2098953"/>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Models for Regression and Classification</a:t>
            </a:r>
            <a:endParaRPr lang="en-US" sz="4300" dirty="0"/>
          </a:p>
        </p:txBody>
      </p:sp>
      <p:sp>
        <p:nvSpPr>
          <p:cNvPr id="4" name="Text 1"/>
          <p:cNvSpPr/>
          <p:nvPr/>
        </p:nvSpPr>
        <p:spPr>
          <a:xfrm>
            <a:off x="864037" y="3840837"/>
            <a:ext cx="7415927"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This presentation introduces fundamental concepts in regression and classification. Learn how these models work and how to apply them to real-world problems. Understanding these concepts is crucial for solving machine learning problems.</a:t>
            </a:r>
            <a:endParaRPr lang="en-US" sz="1900" dirty="0"/>
          </a:p>
        </p:txBody>
      </p:sp>
      <p:sp>
        <p:nvSpPr>
          <p:cNvPr id="5" name="Shape 2"/>
          <p:cNvSpPr/>
          <p:nvPr/>
        </p:nvSpPr>
        <p:spPr>
          <a:xfrm>
            <a:off x="864037" y="5717143"/>
            <a:ext cx="394930" cy="394930"/>
          </a:xfrm>
          <a:prstGeom prst="roundRect">
            <a:avLst>
              <a:gd name="adj" fmla="val 23151155"/>
            </a:avLst>
          </a:prstGeom>
          <a:noFill/>
          <a:ln w="7620">
            <a:solidFill>
              <a:srgbClr val="3C3838"/>
            </a:solidFill>
            <a:prstDash val="solid"/>
          </a:ln>
        </p:spPr>
      </p:sp>
      <p:pic>
        <p:nvPicPr>
          <p:cNvPr id="6" name="Image 1" descr="preencoded.png">    </p:cNvPr>
          <p:cNvPicPr>
            <a:picLocks noChangeAspect="1"/>
          </p:cNvPicPr>
          <p:nvPr/>
        </p:nvPicPr>
        <p:blipFill>
          <a:blip r:embed="rId2"/>
          <a:stretch>
            <a:fillRect/>
          </a:stretch>
        </p:blipFill>
        <p:spPr>
          <a:xfrm>
            <a:off x="871657" y="5724763"/>
            <a:ext cx="379690" cy="379690"/>
          </a:xfrm>
          <a:prstGeom prst="rect">
            <a:avLst/>
          </a:prstGeom>
        </p:spPr>
      </p:pic>
      <p:sp>
        <p:nvSpPr>
          <p:cNvPr id="7" name="Text 3"/>
          <p:cNvSpPr/>
          <p:nvPr/>
        </p:nvSpPr>
        <p:spPr>
          <a:xfrm>
            <a:off x="1382316" y="5698688"/>
            <a:ext cx="2660928" cy="431959"/>
          </a:xfrm>
          <a:prstGeom prst="rect">
            <a:avLst/>
          </a:prstGeom>
          <a:noFill/>
          <a:ln/>
        </p:spPr>
        <p:txBody>
          <a:bodyPr wrap="none" lIns="0" tIns="0" rIns="0" bIns="0" rtlCol="0" anchor="t"/>
          <a:lstStyle/>
          <a:p>
            <a:pPr algn="l" indent="0" marL="0">
              <a:lnSpc>
                <a:spcPts val="3400"/>
              </a:lnSpc>
              <a:buNone/>
            </a:pPr>
            <a:r>
              <a:rPr lang="en-US" sz="2400" b="1" dirty="0">
                <a:solidFill>
                  <a:srgbClr val="E0E4E6"/>
                </a:solidFill>
                <a:latin typeface="Barlow Bold" pitchFamily="34" charset="0"/>
                <a:ea typeface="Barlow Bold" pitchFamily="34" charset="-122"/>
                <a:cs typeface="Barlow Bold" pitchFamily="34" charset="-120"/>
              </a:rPr>
              <a:t>by precious darkwa</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733187"/>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Conclusion</a:t>
            </a:r>
            <a:endParaRPr lang="en-US" sz="4300" dirty="0"/>
          </a:p>
        </p:txBody>
      </p:sp>
      <p:sp>
        <p:nvSpPr>
          <p:cNvPr id="3" name="Text 1"/>
          <p:cNvSpPr/>
          <p:nvPr/>
        </p:nvSpPr>
        <p:spPr>
          <a:xfrm>
            <a:off x="864037" y="1912739"/>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Regression and classification are critical tools. Understanding these helps in model selection. Deploy optimal solutions for market problems.</a:t>
            </a:r>
            <a:endParaRPr lang="en-US" sz="1900" dirty="0"/>
          </a:p>
        </p:txBody>
      </p:sp>
      <p:sp>
        <p:nvSpPr>
          <p:cNvPr id="4" name="Text 2"/>
          <p:cNvSpPr/>
          <p:nvPr/>
        </p:nvSpPr>
        <p:spPr>
          <a:xfrm>
            <a:off x="1820347" y="5066943"/>
            <a:ext cx="2743200" cy="342900"/>
          </a:xfrm>
          <a:prstGeom prst="rect">
            <a:avLst/>
          </a:prstGeom>
          <a:noFill/>
          <a:ln/>
        </p:spPr>
        <p:txBody>
          <a:bodyPr wrap="none" lIns="0" tIns="0" rIns="0" bIns="0" rtlCol="0" anchor="t"/>
          <a:lstStyle/>
          <a:p>
            <a:pPr algn="r"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Understand</a:t>
            </a:r>
            <a:endParaRPr lang="en-US" sz="2150" dirty="0"/>
          </a:p>
        </p:txBody>
      </p:sp>
      <p:pic>
        <p:nvPicPr>
          <p:cNvPr id="5" name="Image 0" descr="preencoded.png">    </p:cNvPr>
          <p:cNvPicPr>
            <a:picLocks noChangeAspect="1"/>
          </p:cNvPicPr>
          <p:nvPr/>
        </p:nvPicPr>
        <p:blipFill>
          <a:blip r:embed="rId1"/>
          <a:stretch>
            <a:fillRect/>
          </a:stretch>
        </p:blipFill>
        <p:spPr>
          <a:xfrm>
            <a:off x="5057299" y="2980492"/>
            <a:ext cx="4515803" cy="4515803"/>
          </a:xfrm>
          <a:prstGeom prst="rect">
            <a:avLst/>
          </a:prstGeom>
        </p:spPr>
      </p:pic>
      <p:sp>
        <p:nvSpPr>
          <p:cNvPr id="6" name="Text 3"/>
          <p:cNvSpPr/>
          <p:nvPr/>
        </p:nvSpPr>
        <p:spPr>
          <a:xfrm>
            <a:off x="5573435" y="4735711"/>
            <a:ext cx="369332" cy="461724"/>
          </a:xfrm>
          <a:prstGeom prst="rect">
            <a:avLst/>
          </a:prstGeom>
          <a:noFill/>
          <a:ln/>
        </p:spPr>
        <p:txBody>
          <a:bodyPr wrap="none" lIns="0" tIns="0" rIns="0" bIns="0" rtlCol="0" anchor="t"/>
          <a:lstStyle/>
          <a:p>
            <a:pPr algn="l" indent="0" marL="0">
              <a:lnSpc>
                <a:spcPts val="4650"/>
              </a:lnSpc>
              <a:buNone/>
            </a:pPr>
            <a:r>
              <a:rPr lang="en-US" sz="2900" b="1" dirty="0">
                <a:solidFill>
                  <a:srgbClr val="E0E4E6"/>
                </a:solidFill>
                <a:latin typeface="Spline Sans Bold" pitchFamily="34" charset="0"/>
                <a:ea typeface="Spline Sans Bold" pitchFamily="34" charset="-122"/>
                <a:cs typeface="Spline Sans Bold" pitchFamily="34" charset="-120"/>
              </a:rPr>
              <a:t>1</a:t>
            </a:r>
            <a:endParaRPr lang="en-US" sz="2900" dirty="0"/>
          </a:p>
        </p:txBody>
      </p:sp>
      <p:sp>
        <p:nvSpPr>
          <p:cNvPr id="7" name="Text 4"/>
          <p:cNvSpPr/>
          <p:nvPr/>
        </p:nvSpPr>
        <p:spPr>
          <a:xfrm>
            <a:off x="9943386" y="3845362"/>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Select</a:t>
            </a:r>
            <a:endParaRPr lang="en-US" sz="2150" dirty="0"/>
          </a:p>
        </p:txBody>
      </p:sp>
      <p:pic>
        <p:nvPicPr>
          <p:cNvPr id="8" name="Image 1" descr="preencoded.png">    </p:cNvPr>
          <p:cNvPicPr>
            <a:picLocks noChangeAspect="1"/>
          </p:cNvPicPr>
          <p:nvPr/>
        </p:nvPicPr>
        <p:blipFill>
          <a:blip r:embed="rId2"/>
          <a:stretch>
            <a:fillRect/>
          </a:stretch>
        </p:blipFill>
        <p:spPr>
          <a:xfrm>
            <a:off x="5057299" y="2980492"/>
            <a:ext cx="4515803" cy="4515803"/>
          </a:xfrm>
          <a:prstGeom prst="rect">
            <a:avLst/>
          </a:prstGeom>
        </p:spPr>
      </p:pic>
      <p:sp>
        <p:nvSpPr>
          <p:cNvPr id="9" name="Text 5"/>
          <p:cNvSpPr/>
          <p:nvPr/>
        </p:nvSpPr>
        <p:spPr>
          <a:xfrm>
            <a:off x="8144351" y="3794998"/>
            <a:ext cx="369332" cy="461724"/>
          </a:xfrm>
          <a:prstGeom prst="rect">
            <a:avLst/>
          </a:prstGeom>
          <a:noFill/>
          <a:ln/>
        </p:spPr>
        <p:txBody>
          <a:bodyPr wrap="none" lIns="0" tIns="0" rIns="0" bIns="0" rtlCol="0" anchor="t"/>
          <a:lstStyle/>
          <a:p>
            <a:pPr algn="l" indent="0" marL="0">
              <a:lnSpc>
                <a:spcPts val="4650"/>
              </a:lnSpc>
              <a:buNone/>
            </a:pPr>
            <a:r>
              <a:rPr lang="en-US" sz="2900" b="1" dirty="0">
                <a:solidFill>
                  <a:srgbClr val="E0E4E6"/>
                </a:solidFill>
                <a:latin typeface="Spline Sans Bold" pitchFamily="34" charset="0"/>
                <a:ea typeface="Spline Sans Bold" pitchFamily="34" charset="-122"/>
                <a:cs typeface="Spline Sans Bold" pitchFamily="34" charset="-120"/>
              </a:rPr>
              <a:t>2</a:t>
            </a:r>
            <a:endParaRPr lang="en-US" sz="2900" dirty="0"/>
          </a:p>
        </p:txBody>
      </p:sp>
      <p:sp>
        <p:nvSpPr>
          <p:cNvPr id="10" name="Text 6"/>
          <p:cNvSpPr/>
          <p:nvPr/>
        </p:nvSpPr>
        <p:spPr>
          <a:xfrm>
            <a:off x="9943386" y="6288405"/>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Deploy</a:t>
            </a:r>
            <a:endParaRPr lang="en-US" sz="2150" dirty="0"/>
          </a:p>
        </p:txBody>
      </p:sp>
      <p:pic>
        <p:nvPicPr>
          <p:cNvPr id="11" name="Image 2" descr="preencoded.png">    </p:cNvPr>
          <p:cNvPicPr>
            <a:picLocks noChangeAspect="1"/>
          </p:cNvPicPr>
          <p:nvPr/>
        </p:nvPicPr>
        <p:blipFill>
          <a:blip r:embed="rId3"/>
          <a:stretch>
            <a:fillRect/>
          </a:stretch>
        </p:blipFill>
        <p:spPr>
          <a:xfrm>
            <a:off x="5057299" y="2980492"/>
            <a:ext cx="4515803" cy="4515803"/>
          </a:xfrm>
          <a:prstGeom prst="rect">
            <a:avLst/>
          </a:prstGeom>
        </p:spPr>
      </p:pic>
      <p:sp>
        <p:nvSpPr>
          <p:cNvPr id="12" name="Text 7"/>
          <p:cNvSpPr/>
          <p:nvPr/>
        </p:nvSpPr>
        <p:spPr>
          <a:xfrm>
            <a:off x="7673697" y="6491764"/>
            <a:ext cx="369332" cy="461724"/>
          </a:xfrm>
          <a:prstGeom prst="rect">
            <a:avLst/>
          </a:prstGeom>
          <a:noFill/>
          <a:ln/>
        </p:spPr>
        <p:txBody>
          <a:bodyPr wrap="none" lIns="0" tIns="0" rIns="0" bIns="0" rtlCol="0" anchor="t"/>
          <a:lstStyle/>
          <a:p>
            <a:pPr algn="l" indent="0" marL="0">
              <a:lnSpc>
                <a:spcPts val="4650"/>
              </a:lnSpc>
              <a:buNone/>
            </a:pPr>
            <a:r>
              <a:rPr lang="en-US" sz="2900" b="1" dirty="0">
                <a:solidFill>
                  <a:srgbClr val="E0E4E6"/>
                </a:solidFill>
                <a:latin typeface="Spline Sans Bold" pitchFamily="34" charset="0"/>
                <a:ea typeface="Spline Sans Bold" pitchFamily="34" charset="-122"/>
                <a:cs typeface="Spline Sans Bold" pitchFamily="34" charset="-120"/>
              </a:rPr>
              <a:t>3</a:t>
            </a:r>
            <a:endParaRPr lang="en-US" sz="2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15697" y="827842"/>
            <a:ext cx="7512606" cy="1294686"/>
          </a:xfrm>
          <a:prstGeom prst="rect">
            <a:avLst/>
          </a:prstGeom>
          <a:noFill/>
          <a:ln/>
        </p:spPr>
        <p:txBody>
          <a:bodyPr wrap="square" lIns="0" tIns="0" rIns="0" bIns="0" rtlCol="0" anchor="t"/>
          <a:lstStyle/>
          <a:p>
            <a:pPr algn="l" indent="0" marL="0">
              <a:lnSpc>
                <a:spcPts val="5050"/>
              </a:lnSpc>
              <a:buNone/>
            </a:pPr>
            <a:r>
              <a:rPr lang="en-US" sz="4050" b="1" dirty="0">
                <a:solidFill>
                  <a:srgbClr val="F0FCFF"/>
                </a:solidFill>
                <a:latin typeface="Spline Sans Bold" pitchFamily="34" charset="0"/>
                <a:ea typeface="Spline Sans Bold" pitchFamily="34" charset="-122"/>
                <a:cs typeface="Spline Sans Bold" pitchFamily="34" charset="-120"/>
              </a:rPr>
              <a:t>Understanding Supervised Learning</a:t>
            </a:r>
            <a:endParaRPr lang="en-US" sz="4050" dirty="0"/>
          </a:p>
        </p:txBody>
      </p:sp>
      <p:sp>
        <p:nvSpPr>
          <p:cNvPr id="4" name="Text 1"/>
          <p:cNvSpPr/>
          <p:nvPr/>
        </p:nvSpPr>
        <p:spPr>
          <a:xfrm>
            <a:off x="815697" y="2472095"/>
            <a:ext cx="7512606" cy="1118711"/>
          </a:xfrm>
          <a:prstGeom prst="rect">
            <a:avLst/>
          </a:prstGeom>
          <a:noFill/>
          <a:ln/>
        </p:spPr>
        <p:txBody>
          <a:bodyPr wrap="square" lIns="0" tIns="0" rIns="0" bIns="0" rtlCol="0" anchor="t"/>
          <a:lstStyle/>
          <a:p>
            <a:pPr algn="l" indent="0" marL="0">
              <a:lnSpc>
                <a:spcPts val="2900"/>
              </a:lnSpc>
              <a:buNone/>
            </a:pPr>
            <a:r>
              <a:rPr lang="en-US" sz="1800" dirty="0">
                <a:solidFill>
                  <a:srgbClr val="E0E4E6"/>
                </a:solidFill>
                <a:latin typeface="Barlow" pitchFamily="34" charset="0"/>
                <a:ea typeface="Barlow" pitchFamily="34" charset="-122"/>
                <a:cs typeface="Barlow" pitchFamily="34" charset="-120"/>
              </a:rPr>
              <a:t>Supervised learning uses labeled data to predict outcomes. The model learns from historical data to map inputs to outputs. This allows classification of new, unseen data based on learned patterns.</a:t>
            </a:r>
            <a:endParaRPr lang="en-US" sz="1800" dirty="0"/>
          </a:p>
        </p:txBody>
      </p:sp>
      <p:sp>
        <p:nvSpPr>
          <p:cNvPr id="5" name="Shape 2"/>
          <p:cNvSpPr/>
          <p:nvPr/>
        </p:nvSpPr>
        <p:spPr>
          <a:xfrm>
            <a:off x="815697" y="4115157"/>
            <a:ext cx="524351" cy="524351"/>
          </a:xfrm>
          <a:prstGeom prst="roundRect">
            <a:avLst>
              <a:gd name="adj" fmla="val 66676"/>
            </a:avLst>
          </a:prstGeom>
          <a:solidFill>
            <a:srgbClr val="0A081B"/>
          </a:solidFill>
          <a:ln w="22860">
            <a:solidFill>
              <a:srgbClr val="16FFBB"/>
            </a:solidFill>
            <a:prstDash val="solid"/>
          </a:ln>
        </p:spPr>
      </p:sp>
      <p:sp>
        <p:nvSpPr>
          <p:cNvPr id="6" name="Text 3"/>
          <p:cNvSpPr/>
          <p:nvPr/>
        </p:nvSpPr>
        <p:spPr>
          <a:xfrm>
            <a:off x="1573054" y="4115157"/>
            <a:ext cx="2589728" cy="323612"/>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Predictive Modeling</a:t>
            </a:r>
            <a:endParaRPr lang="en-US" sz="2000" dirty="0"/>
          </a:p>
        </p:txBody>
      </p:sp>
      <p:sp>
        <p:nvSpPr>
          <p:cNvPr id="7" name="Text 4"/>
          <p:cNvSpPr/>
          <p:nvPr/>
        </p:nvSpPr>
        <p:spPr>
          <a:xfrm>
            <a:off x="1573054" y="4578548"/>
            <a:ext cx="2882503" cy="1118711"/>
          </a:xfrm>
          <a:prstGeom prst="rect">
            <a:avLst/>
          </a:prstGeom>
          <a:noFill/>
          <a:ln/>
        </p:spPr>
        <p:txBody>
          <a:bodyPr wrap="square" lIns="0" tIns="0" rIns="0" bIns="0" rtlCol="0" anchor="t"/>
          <a:lstStyle/>
          <a:p>
            <a:pPr algn="l" indent="0" marL="0">
              <a:lnSpc>
                <a:spcPts val="2900"/>
              </a:lnSpc>
              <a:buNone/>
            </a:pPr>
            <a:r>
              <a:rPr lang="en-US" sz="1800" dirty="0">
                <a:solidFill>
                  <a:srgbClr val="E0E4E6"/>
                </a:solidFill>
                <a:latin typeface="Barlow" pitchFamily="34" charset="0"/>
                <a:ea typeface="Barlow" pitchFamily="34" charset="-122"/>
                <a:cs typeface="Barlow" pitchFamily="34" charset="-120"/>
              </a:rPr>
              <a:t>Develop models using historical data to map input variables to output variables</a:t>
            </a:r>
            <a:endParaRPr lang="en-US" sz="1800" dirty="0"/>
          </a:p>
        </p:txBody>
      </p:sp>
      <p:sp>
        <p:nvSpPr>
          <p:cNvPr id="8" name="Shape 5"/>
          <p:cNvSpPr/>
          <p:nvPr/>
        </p:nvSpPr>
        <p:spPr>
          <a:xfrm>
            <a:off x="4688562" y="4115157"/>
            <a:ext cx="524351" cy="524351"/>
          </a:xfrm>
          <a:prstGeom prst="roundRect">
            <a:avLst>
              <a:gd name="adj" fmla="val 66676"/>
            </a:avLst>
          </a:prstGeom>
          <a:solidFill>
            <a:srgbClr val="0A081B"/>
          </a:solidFill>
          <a:ln w="22860">
            <a:solidFill>
              <a:srgbClr val="29DDDA"/>
            </a:solidFill>
            <a:prstDash val="solid"/>
          </a:ln>
        </p:spPr>
      </p:sp>
      <p:sp>
        <p:nvSpPr>
          <p:cNvPr id="9" name="Text 6"/>
          <p:cNvSpPr/>
          <p:nvPr/>
        </p:nvSpPr>
        <p:spPr>
          <a:xfrm>
            <a:off x="5445919" y="4115157"/>
            <a:ext cx="2589728" cy="323612"/>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Labeled Data</a:t>
            </a:r>
            <a:endParaRPr lang="en-US" sz="2000" dirty="0"/>
          </a:p>
        </p:txBody>
      </p:sp>
      <p:sp>
        <p:nvSpPr>
          <p:cNvPr id="10" name="Text 7"/>
          <p:cNvSpPr/>
          <p:nvPr/>
        </p:nvSpPr>
        <p:spPr>
          <a:xfrm>
            <a:off x="5445919" y="4578548"/>
            <a:ext cx="2882503" cy="1118711"/>
          </a:xfrm>
          <a:prstGeom prst="rect">
            <a:avLst/>
          </a:prstGeom>
          <a:noFill/>
          <a:ln/>
        </p:spPr>
        <p:txBody>
          <a:bodyPr wrap="square" lIns="0" tIns="0" rIns="0" bIns="0" rtlCol="0" anchor="t"/>
          <a:lstStyle/>
          <a:p>
            <a:pPr algn="l" indent="0" marL="0">
              <a:lnSpc>
                <a:spcPts val="2900"/>
              </a:lnSpc>
              <a:buNone/>
            </a:pPr>
            <a:r>
              <a:rPr lang="en-US" sz="1800" dirty="0">
                <a:solidFill>
                  <a:srgbClr val="E0E4E6"/>
                </a:solidFill>
                <a:latin typeface="Barlow" pitchFamily="34" charset="0"/>
                <a:ea typeface="Barlow" pitchFamily="34" charset="-122"/>
                <a:cs typeface="Barlow" pitchFamily="34" charset="-120"/>
              </a:rPr>
              <a:t>Used to predict or classify new, unseen data based on learned patterns</a:t>
            </a:r>
            <a:endParaRPr lang="en-US" sz="1800" dirty="0"/>
          </a:p>
        </p:txBody>
      </p:sp>
      <p:sp>
        <p:nvSpPr>
          <p:cNvPr id="11" name="Shape 8"/>
          <p:cNvSpPr/>
          <p:nvPr/>
        </p:nvSpPr>
        <p:spPr>
          <a:xfrm>
            <a:off x="815697" y="6192441"/>
            <a:ext cx="524351" cy="524351"/>
          </a:xfrm>
          <a:prstGeom prst="roundRect">
            <a:avLst>
              <a:gd name="adj" fmla="val 66676"/>
            </a:avLst>
          </a:prstGeom>
          <a:solidFill>
            <a:srgbClr val="0A081B"/>
          </a:solidFill>
          <a:ln w="22860">
            <a:solidFill>
              <a:srgbClr val="37A7E7"/>
            </a:solidFill>
            <a:prstDash val="solid"/>
          </a:ln>
        </p:spPr>
      </p:sp>
      <p:sp>
        <p:nvSpPr>
          <p:cNvPr id="12" name="Text 9"/>
          <p:cNvSpPr/>
          <p:nvPr/>
        </p:nvSpPr>
        <p:spPr>
          <a:xfrm>
            <a:off x="1573054" y="6192441"/>
            <a:ext cx="2589728" cy="323612"/>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Common Tasks</a:t>
            </a:r>
            <a:endParaRPr lang="en-US" sz="2000" dirty="0"/>
          </a:p>
        </p:txBody>
      </p:sp>
      <p:sp>
        <p:nvSpPr>
          <p:cNvPr id="13" name="Text 10"/>
          <p:cNvSpPr/>
          <p:nvPr/>
        </p:nvSpPr>
        <p:spPr>
          <a:xfrm>
            <a:off x="1573054" y="6655832"/>
            <a:ext cx="6755249" cy="745808"/>
          </a:xfrm>
          <a:prstGeom prst="rect">
            <a:avLst/>
          </a:prstGeom>
          <a:noFill/>
          <a:ln/>
        </p:spPr>
        <p:txBody>
          <a:bodyPr wrap="square" lIns="0" tIns="0" rIns="0" bIns="0" rtlCol="0" anchor="t"/>
          <a:lstStyle/>
          <a:p>
            <a:pPr algn="l" indent="0" marL="0">
              <a:lnSpc>
                <a:spcPts val="2900"/>
              </a:lnSpc>
              <a:buNone/>
            </a:pPr>
            <a:r>
              <a:rPr lang="en-US" sz="1800" dirty="0">
                <a:solidFill>
                  <a:srgbClr val="E0E4E6"/>
                </a:solidFill>
                <a:latin typeface="Barlow" pitchFamily="34" charset="0"/>
                <a:ea typeface="Barlow" pitchFamily="34" charset="-122"/>
                <a:cs typeface="Barlow" pitchFamily="34" charset="-120"/>
              </a:rPr>
              <a:t>Examples include image classification, sentiment analysis, and predictive modeling</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122521"/>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Regression Models Explained</a:t>
            </a:r>
            <a:endParaRPr lang="en-US" sz="4300" dirty="0"/>
          </a:p>
        </p:txBody>
      </p:sp>
      <p:sp>
        <p:nvSpPr>
          <p:cNvPr id="4" name="Text 1"/>
          <p:cNvSpPr/>
          <p:nvPr/>
        </p:nvSpPr>
        <p:spPr>
          <a:xfrm>
            <a:off x="864037" y="2864406"/>
            <a:ext cx="7415927"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Regression models predict continuous output variables like amounts or sizes. This is crucial for estimating numerical outcomes such as sales or prices. Common applications include predicting stock market trends and weather patterns.</a:t>
            </a:r>
            <a:endParaRPr lang="en-US" sz="1900" dirty="0"/>
          </a:p>
        </p:txBody>
      </p:sp>
      <p:sp>
        <p:nvSpPr>
          <p:cNvPr id="5" name="Shape 2"/>
          <p:cNvSpPr/>
          <p:nvPr/>
        </p:nvSpPr>
        <p:spPr>
          <a:xfrm>
            <a:off x="864037" y="4722257"/>
            <a:ext cx="3584615" cy="1240393"/>
          </a:xfrm>
          <a:prstGeom prst="roundRect">
            <a:avLst>
              <a:gd name="adj" fmla="val 29856"/>
            </a:avLst>
          </a:prstGeom>
          <a:solidFill>
            <a:srgbClr val="0A081B"/>
          </a:solidFill>
          <a:ln w="30480">
            <a:solidFill>
              <a:srgbClr val="16FFBB"/>
            </a:solidFill>
            <a:prstDash val="solid"/>
          </a:ln>
        </p:spPr>
      </p:sp>
      <p:sp>
        <p:nvSpPr>
          <p:cNvPr id="6" name="Text 3"/>
          <p:cNvSpPr/>
          <p:nvPr/>
        </p:nvSpPr>
        <p:spPr>
          <a:xfrm>
            <a:off x="1141333" y="4999553"/>
            <a:ext cx="2920722"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House Price Prediction</a:t>
            </a:r>
            <a:endParaRPr lang="en-US" sz="2150" dirty="0"/>
          </a:p>
        </p:txBody>
      </p:sp>
      <p:sp>
        <p:nvSpPr>
          <p:cNvPr id="7" name="Shape 4"/>
          <p:cNvSpPr/>
          <p:nvPr/>
        </p:nvSpPr>
        <p:spPr>
          <a:xfrm>
            <a:off x="4695468" y="4722257"/>
            <a:ext cx="3584615" cy="1240393"/>
          </a:xfrm>
          <a:prstGeom prst="roundRect">
            <a:avLst>
              <a:gd name="adj" fmla="val 29856"/>
            </a:avLst>
          </a:prstGeom>
          <a:solidFill>
            <a:srgbClr val="0A081B"/>
          </a:solidFill>
          <a:ln w="30480">
            <a:solidFill>
              <a:srgbClr val="29DDDA"/>
            </a:solidFill>
            <a:prstDash val="solid"/>
          </a:ln>
        </p:spPr>
      </p:sp>
      <p:sp>
        <p:nvSpPr>
          <p:cNvPr id="8" name="Text 5"/>
          <p:cNvSpPr/>
          <p:nvPr/>
        </p:nvSpPr>
        <p:spPr>
          <a:xfrm>
            <a:off x="4972764" y="4999553"/>
            <a:ext cx="3030022" cy="685800"/>
          </a:xfrm>
          <a:prstGeom prst="rect">
            <a:avLst/>
          </a:prstGeom>
          <a:noFill/>
          <a:ln/>
        </p:spPr>
        <p:txBody>
          <a:bodyPr wrap="squar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Stock Market Trend Forecasting</a:t>
            </a:r>
            <a:endParaRPr lang="en-US" sz="2150" dirty="0"/>
          </a:p>
        </p:txBody>
      </p:sp>
      <p:sp>
        <p:nvSpPr>
          <p:cNvPr id="9" name="Shape 6"/>
          <p:cNvSpPr/>
          <p:nvPr/>
        </p:nvSpPr>
        <p:spPr>
          <a:xfrm>
            <a:off x="864037" y="6209467"/>
            <a:ext cx="7415927" cy="897493"/>
          </a:xfrm>
          <a:prstGeom prst="roundRect">
            <a:avLst>
              <a:gd name="adj" fmla="val 41263"/>
            </a:avLst>
          </a:prstGeom>
          <a:solidFill>
            <a:srgbClr val="0A081B"/>
          </a:solidFill>
          <a:ln w="30480">
            <a:solidFill>
              <a:srgbClr val="37A7E7"/>
            </a:solidFill>
            <a:prstDash val="solid"/>
          </a:ln>
        </p:spPr>
      </p:sp>
      <p:sp>
        <p:nvSpPr>
          <p:cNvPr id="10" name="Text 7"/>
          <p:cNvSpPr/>
          <p:nvPr/>
        </p:nvSpPr>
        <p:spPr>
          <a:xfrm>
            <a:off x="1141333" y="6486763"/>
            <a:ext cx="3127177"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Sales Volume Prediction</a:t>
            </a:r>
            <a:endParaRPr lang="en-US" sz="2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641753"/>
            <a:ext cx="5990630"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Regression Techniques</a:t>
            </a:r>
            <a:endParaRPr lang="en-US" sz="4300" dirty="0"/>
          </a:p>
        </p:txBody>
      </p:sp>
      <p:sp>
        <p:nvSpPr>
          <p:cNvPr id="4" name="Text 1"/>
          <p:cNvSpPr/>
          <p:nvPr/>
        </p:nvSpPr>
        <p:spPr>
          <a:xfrm>
            <a:off x="6350437" y="2697837"/>
            <a:ext cx="7415927" cy="118514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Different techniques are used to improve regression results. Linear Regression models relationships as a straight line. Polynomial Regression captures non-linear relationships.</a:t>
            </a:r>
            <a:endParaRPr lang="en-US" sz="1900" dirty="0"/>
          </a:p>
        </p:txBody>
      </p:sp>
      <p:pic>
        <p:nvPicPr>
          <p:cNvPr id="5" name="Image 1" descr="preencoded.png">    </p:cNvPr>
          <p:cNvPicPr>
            <a:picLocks noChangeAspect="1"/>
          </p:cNvPicPr>
          <p:nvPr/>
        </p:nvPicPr>
        <p:blipFill>
          <a:blip r:embed="rId2"/>
          <a:stretch>
            <a:fillRect/>
          </a:stretch>
        </p:blipFill>
        <p:spPr>
          <a:xfrm>
            <a:off x="6350437" y="4160639"/>
            <a:ext cx="556260" cy="556260"/>
          </a:xfrm>
          <a:prstGeom prst="rect">
            <a:avLst/>
          </a:prstGeom>
        </p:spPr>
      </p:pic>
      <p:sp>
        <p:nvSpPr>
          <p:cNvPr id="6" name="Text 2"/>
          <p:cNvSpPr/>
          <p:nvPr/>
        </p:nvSpPr>
        <p:spPr>
          <a:xfrm>
            <a:off x="6350437" y="4963716"/>
            <a:ext cx="2225040" cy="685800"/>
          </a:xfrm>
          <a:prstGeom prst="rect">
            <a:avLst/>
          </a:prstGeom>
          <a:noFill/>
          <a:ln/>
        </p:spPr>
        <p:txBody>
          <a:bodyPr wrap="squar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Linear Regression</a:t>
            </a:r>
            <a:endParaRPr lang="en-US" sz="2150" dirty="0"/>
          </a:p>
        </p:txBody>
      </p:sp>
      <p:sp>
        <p:nvSpPr>
          <p:cNvPr id="7" name="Text 3"/>
          <p:cNvSpPr/>
          <p:nvPr/>
        </p:nvSpPr>
        <p:spPr>
          <a:xfrm>
            <a:off x="6350437" y="5797629"/>
            <a:ext cx="2225040"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Models relationship as a straight line</a:t>
            </a:r>
            <a:endParaRPr lang="en-US" sz="1900" dirty="0"/>
          </a:p>
        </p:txBody>
      </p:sp>
      <p:pic>
        <p:nvPicPr>
          <p:cNvPr id="8" name="Image 2" descr="preencoded.png">    </p:cNvPr>
          <p:cNvPicPr>
            <a:picLocks noChangeAspect="1"/>
          </p:cNvPicPr>
          <p:nvPr/>
        </p:nvPicPr>
        <p:blipFill>
          <a:blip r:embed="rId3"/>
          <a:stretch>
            <a:fillRect/>
          </a:stretch>
        </p:blipFill>
        <p:spPr>
          <a:xfrm>
            <a:off x="8945761" y="4160639"/>
            <a:ext cx="556260" cy="556260"/>
          </a:xfrm>
          <a:prstGeom prst="rect">
            <a:avLst/>
          </a:prstGeom>
        </p:spPr>
      </p:pic>
      <p:sp>
        <p:nvSpPr>
          <p:cNvPr id="9" name="Text 4"/>
          <p:cNvSpPr/>
          <p:nvPr/>
        </p:nvSpPr>
        <p:spPr>
          <a:xfrm>
            <a:off x="8945761" y="4963716"/>
            <a:ext cx="2225159" cy="685800"/>
          </a:xfrm>
          <a:prstGeom prst="rect">
            <a:avLst/>
          </a:prstGeom>
          <a:noFill/>
          <a:ln/>
        </p:spPr>
        <p:txBody>
          <a:bodyPr wrap="squar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Polynomial Regression</a:t>
            </a:r>
            <a:endParaRPr lang="en-US" sz="2150" dirty="0"/>
          </a:p>
        </p:txBody>
      </p:sp>
      <p:sp>
        <p:nvSpPr>
          <p:cNvPr id="10" name="Text 5"/>
          <p:cNvSpPr/>
          <p:nvPr/>
        </p:nvSpPr>
        <p:spPr>
          <a:xfrm>
            <a:off x="8945761" y="5797629"/>
            <a:ext cx="2225159"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Captures non-linear relationships</a:t>
            </a:r>
            <a:endParaRPr lang="en-US" sz="1900" dirty="0"/>
          </a:p>
        </p:txBody>
      </p:sp>
      <p:pic>
        <p:nvPicPr>
          <p:cNvPr id="11" name="Image 3" descr="preencoded.png">    </p:cNvPr>
          <p:cNvPicPr>
            <a:picLocks noChangeAspect="1"/>
          </p:cNvPicPr>
          <p:nvPr/>
        </p:nvPicPr>
        <p:blipFill>
          <a:blip r:embed="rId4"/>
          <a:stretch>
            <a:fillRect/>
          </a:stretch>
        </p:blipFill>
        <p:spPr>
          <a:xfrm>
            <a:off x="11541204" y="4160639"/>
            <a:ext cx="556260" cy="556260"/>
          </a:xfrm>
          <a:prstGeom prst="rect">
            <a:avLst/>
          </a:prstGeom>
        </p:spPr>
      </p:pic>
      <p:sp>
        <p:nvSpPr>
          <p:cNvPr id="12" name="Text 6"/>
          <p:cNvSpPr/>
          <p:nvPr/>
        </p:nvSpPr>
        <p:spPr>
          <a:xfrm>
            <a:off x="11541204" y="4963716"/>
            <a:ext cx="2225040" cy="685800"/>
          </a:xfrm>
          <a:prstGeom prst="rect">
            <a:avLst/>
          </a:prstGeom>
          <a:noFill/>
          <a:ln/>
        </p:spPr>
        <p:txBody>
          <a:bodyPr wrap="squar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Support Vector Regression</a:t>
            </a:r>
            <a:endParaRPr lang="en-US" sz="2150" dirty="0"/>
          </a:p>
        </p:txBody>
      </p:sp>
      <p:sp>
        <p:nvSpPr>
          <p:cNvPr id="13" name="Text 7"/>
          <p:cNvSpPr/>
          <p:nvPr/>
        </p:nvSpPr>
        <p:spPr>
          <a:xfrm>
            <a:off x="11541204" y="5797629"/>
            <a:ext cx="2225040"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Fits best line within a tolerance</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03434" y="790337"/>
            <a:ext cx="7008019" cy="637699"/>
          </a:xfrm>
          <a:prstGeom prst="rect">
            <a:avLst/>
          </a:prstGeom>
          <a:noFill/>
          <a:ln/>
        </p:spPr>
        <p:txBody>
          <a:bodyPr wrap="none" lIns="0" tIns="0" rIns="0" bIns="0" rtlCol="0" anchor="t"/>
          <a:lstStyle/>
          <a:p>
            <a:pPr algn="l" indent="0" marL="0">
              <a:lnSpc>
                <a:spcPts val="5000"/>
              </a:lnSpc>
              <a:buNone/>
            </a:pPr>
            <a:r>
              <a:rPr lang="en-US" sz="4000" b="1" dirty="0">
                <a:solidFill>
                  <a:srgbClr val="F0FCFF"/>
                </a:solidFill>
                <a:latin typeface="Spline Sans Bold" pitchFamily="34" charset="0"/>
                <a:ea typeface="Spline Sans Bold" pitchFamily="34" charset="-122"/>
                <a:cs typeface="Spline Sans Bold" pitchFamily="34" charset="-120"/>
              </a:rPr>
              <a:t>Understanding Classification</a:t>
            </a:r>
            <a:endParaRPr lang="en-US" sz="4000" dirty="0"/>
          </a:p>
        </p:txBody>
      </p:sp>
      <p:sp>
        <p:nvSpPr>
          <p:cNvPr id="4" name="Text 1"/>
          <p:cNvSpPr/>
          <p:nvPr/>
        </p:nvSpPr>
        <p:spPr>
          <a:xfrm>
            <a:off x="803434" y="1772364"/>
            <a:ext cx="7537133" cy="1101566"/>
          </a:xfrm>
          <a:prstGeom prst="rect">
            <a:avLst/>
          </a:prstGeom>
          <a:noFill/>
          <a:ln/>
        </p:spPr>
        <p:txBody>
          <a:bodyPr wrap="square" lIns="0" tIns="0" rIns="0" bIns="0" rtlCol="0" anchor="t"/>
          <a:lstStyle/>
          <a:p>
            <a:pPr algn="l" indent="0" marL="0">
              <a:lnSpc>
                <a:spcPts val="2850"/>
              </a:lnSpc>
              <a:buNone/>
            </a:pPr>
            <a:r>
              <a:rPr lang="en-US" sz="1800" dirty="0">
                <a:solidFill>
                  <a:srgbClr val="E0E4E6"/>
                </a:solidFill>
                <a:latin typeface="Barlow" pitchFamily="34" charset="0"/>
                <a:ea typeface="Barlow" pitchFamily="34" charset="-122"/>
                <a:cs typeface="Barlow" pitchFamily="34" charset="-120"/>
              </a:rPr>
              <a:t>Classification models categorize data into predefined labels. They classify examples into two or more classes. These models are ideal for categorizing data points.</a:t>
            </a:r>
            <a:endParaRPr lang="en-US" sz="1800" dirty="0"/>
          </a:p>
        </p:txBody>
      </p:sp>
      <p:sp>
        <p:nvSpPr>
          <p:cNvPr id="5" name="Shape 2"/>
          <p:cNvSpPr/>
          <p:nvPr/>
        </p:nvSpPr>
        <p:spPr>
          <a:xfrm>
            <a:off x="1061680" y="3132177"/>
            <a:ext cx="30480" cy="4307086"/>
          </a:xfrm>
          <a:prstGeom prst="roundRect">
            <a:avLst>
              <a:gd name="adj" fmla="val 1129773"/>
            </a:avLst>
          </a:prstGeom>
          <a:solidFill>
            <a:srgbClr val="FFFFFF">
              <a:alpha val="24000"/>
            </a:srgbClr>
          </a:solidFill>
          <a:ln/>
        </p:spPr>
      </p:sp>
      <p:sp>
        <p:nvSpPr>
          <p:cNvPr id="6" name="Shape 3"/>
          <p:cNvSpPr/>
          <p:nvPr/>
        </p:nvSpPr>
        <p:spPr>
          <a:xfrm>
            <a:off x="1289447" y="3633430"/>
            <a:ext cx="688658" cy="30480"/>
          </a:xfrm>
          <a:prstGeom prst="roundRect">
            <a:avLst>
              <a:gd name="adj" fmla="val 1129773"/>
            </a:avLst>
          </a:prstGeom>
          <a:solidFill>
            <a:srgbClr val="16FFBB"/>
          </a:solidFill>
          <a:ln/>
        </p:spPr>
      </p:sp>
      <p:sp>
        <p:nvSpPr>
          <p:cNvPr id="7" name="Shape 4"/>
          <p:cNvSpPr/>
          <p:nvPr/>
        </p:nvSpPr>
        <p:spPr>
          <a:xfrm>
            <a:off x="803434" y="3390424"/>
            <a:ext cx="516493" cy="516493"/>
          </a:xfrm>
          <a:prstGeom prst="roundRect">
            <a:avLst>
              <a:gd name="adj" fmla="val 66672"/>
            </a:avLst>
          </a:prstGeom>
          <a:solidFill>
            <a:srgbClr val="0A081B"/>
          </a:solidFill>
          <a:ln w="22860">
            <a:solidFill>
              <a:srgbClr val="16FFBB"/>
            </a:solidFill>
            <a:prstDash val="solid"/>
          </a:ln>
        </p:spPr>
      </p:sp>
      <p:sp>
        <p:nvSpPr>
          <p:cNvPr id="8" name="Text 5"/>
          <p:cNvSpPr/>
          <p:nvPr/>
        </p:nvSpPr>
        <p:spPr>
          <a:xfrm>
            <a:off x="908685" y="3457396"/>
            <a:ext cx="305991" cy="382548"/>
          </a:xfrm>
          <a:prstGeom prst="rect">
            <a:avLst/>
          </a:prstGeom>
          <a:noFill/>
          <a:ln/>
        </p:spPr>
        <p:txBody>
          <a:bodyPr wrap="none" lIns="0" tIns="0" rIns="0" bIns="0" rtlCol="0" anchor="t"/>
          <a:lstStyle/>
          <a:p>
            <a:pPr algn="ctr" indent="0" marL="0">
              <a:lnSpc>
                <a:spcPts val="2400"/>
              </a:lnSpc>
              <a:buNone/>
            </a:pPr>
            <a:r>
              <a:rPr lang="en-US" sz="2400" b="1" dirty="0">
                <a:solidFill>
                  <a:srgbClr val="E0E4E6"/>
                </a:solidFill>
                <a:latin typeface="Spline Sans Bold" pitchFamily="34" charset="0"/>
                <a:ea typeface="Spline Sans Bold" pitchFamily="34" charset="-122"/>
                <a:cs typeface="Spline Sans Bold" pitchFamily="34" charset="-120"/>
              </a:rPr>
              <a:t>1</a:t>
            </a:r>
            <a:endParaRPr lang="en-US" sz="2400" dirty="0"/>
          </a:p>
        </p:txBody>
      </p:sp>
      <p:sp>
        <p:nvSpPr>
          <p:cNvPr id="9" name="Text 6"/>
          <p:cNvSpPr/>
          <p:nvPr/>
        </p:nvSpPr>
        <p:spPr>
          <a:xfrm>
            <a:off x="2209443" y="3361730"/>
            <a:ext cx="2550676" cy="318730"/>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Discrete Labels</a:t>
            </a:r>
            <a:endParaRPr lang="en-US" sz="2000" dirty="0"/>
          </a:p>
        </p:txBody>
      </p:sp>
      <p:sp>
        <p:nvSpPr>
          <p:cNvPr id="10" name="Text 7"/>
          <p:cNvSpPr/>
          <p:nvPr/>
        </p:nvSpPr>
        <p:spPr>
          <a:xfrm>
            <a:off x="2209443" y="3818096"/>
            <a:ext cx="6131123" cy="367189"/>
          </a:xfrm>
          <a:prstGeom prst="rect">
            <a:avLst/>
          </a:prstGeom>
          <a:noFill/>
          <a:ln/>
        </p:spPr>
        <p:txBody>
          <a:bodyPr wrap="none" lIns="0" tIns="0" rIns="0" bIns="0" rtlCol="0" anchor="t"/>
          <a:lstStyle/>
          <a:p>
            <a:pPr algn="l" indent="0" marL="0">
              <a:lnSpc>
                <a:spcPts val="2850"/>
              </a:lnSpc>
              <a:buNone/>
            </a:pPr>
            <a:r>
              <a:rPr lang="en-US" sz="1800" dirty="0">
                <a:solidFill>
                  <a:srgbClr val="E0E4E6"/>
                </a:solidFill>
                <a:latin typeface="Barlow" pitchFamily="34" charset="0"/>
                <a:ea typeface="Barlow" pitchFamily="34" charset="-122"/>
                <a:cs typeface="Barlow" pitchFamily="34" charset="-120"/>
              </a:rPr>
              <a:t>Output variables as labels or categories</a:t>
            </a:r>
            <a:endParaRPr lang="en-US" sz="1800" dirty="0"/>
          </a:p>
        </p:txBody>
      </p:sp>
      <p:sp>
        <p:nvSpPr>
          <p:cNvPr id="11" name="Shape 8"/>
          <p:cNvSpPr/>
          <p:nvPr/>
        </p:nvSpPr>
        <p:spPr>
          <a:xfrm>
            <a:off x="1289447" y="5145643"/>
            <a:ext cx="688658" cy="30480"/>
          </a:xfrm>
          <a:prstGeom prst="roundRect">
            <a:avLst>
              <a:gd name="adj" fmla="val 1129773"/>
            </a:avLst>
          </a:prstGeom>
          <a:solidFill>
            <a:srgbClr val="29DDDA"/>
          </a:solidFill>
          <a:ln/>
        </p:spPr>
      </p:sp>
      <p:sp>
        <p:nvSpPr>
          <p:cNvPr id="12" name="Shape 9"/>
          <p:cNvSpPr/>
          <p:nvPr/>
        </p:nvSpPr>
        <p:spPr>
          <a:xfrm>
            <a:off x="803434" y="4902637"/>
            <a:ext cx="516493" cy="516493"/>
          </a:xfrm>
          <a:prstGeom prst="roundRect">
            <a:avLst>
              <a:gd name="adj" fmla="val 66672"/>
            </a:avLst>
          </a:prstGeom>
          <a:solidFill>
            <a:srgbClr val="0A081B"/>
          </a:solidFill>
          <a:ln w="22860">
            <a:solidFill>
              <a:srgbClr val="29DDDA"/>
            </a:solidFill>
            <a:prstDash val="solid"/>
          </a:ln>
        </p:spPr>
      </p:sp>
      <p:sp>
        <p:nvSpPr>
          <p:cNvPr id="13" name="Text 10"/>
          <p:cNvSpPr/>
          <p:nvPr/>
        </p:nvSpPr>
        <p:spPr>
          <a:xfrm>
            <a:off x="908685" y="4969609"/>
            <a:ext cx="305991" cy="382548"/>
          </a:xfrm>
          <a:prstGeom prst="rect">
            <a:avLst/>
          </a:prstGeom>
          <a:noFill/>
          <a:ln/>
        </p:spPr>
        <p:txBody>
          <a:bodyPr wrap="none" lIns="0" tIns="0" rIns="0" bIns="0" rtlCol="0" anchor="t"/>
          <a:lstStyle/>
          <a:p>
            <a:pPr algn="ctr" indent="0" marL="0">
              <a:lnSpc>
                <a:spcPts val="2400"/>
              </a:lnSpc>
              <a:buNone/>
            </a:pPr>
            <a:r>
              <a:rPr lang="en-US" sz="2400" b="1" dirty="0">
                <a:solidFill>
                  <a:srgbClr val="E0E4E6"/>
                </a:solidFill>
                <a:latin typeface="Spline Sans Bold" pitchFamily="34" charset="0"/>
                <a:ea typeface="Spline Sans Bold" pitchFamily="34" charset="-122"/>
                <a:cs typeface="Spline Sans Bold" pitchFamily="34" charset="-120"/>
              </a:rPr>
              <a:t>2</a:t>
            </a:r>
            <a:endParaRPr lang="en-US" sz="2400" dirty="0"/>
          </a:p>
        </p:txBody>
      </p:sp>
      <p:sp>
        <p:nvSpPr>
          <p:cNvPr id="14" name="Text 11"/>
          <p:cNvSpPr/>
          <p:nvPr/>
        </p:nvSpPr>
        <p:spPr>
          <a:xfrm>
            <a:off x="2209443" y="4873943"/>
            <a:ext cx="2550676" cy="318730"/>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Categorization</a:t>
            </a:r>
            <a:endParaRPr lang="en-US" sz="2000" dirty="0"/>
          </a:p>
        </p:txBody>
      </p:sp>
      <p:sp>
        <p:nvSpPr>
          <p:cNvPr id="15" name="Text 12"/>
          <p:cNvSpPr/>
          <p:nvPr/>
        </p:nvSpPr>
        <p:spPr>
          <a:xfrm>
            <a:off x="2209443" y="5330309"/>
            <a:ext cx="6131123" cy="367189"/>
          </a:xfrm>
          <a:prstGeom prst="rect">
            <a:avLst/>
          </a:prstGeom>
          <a:noFill/>
          <a:ln/>
        </p:spPr>
        <p:txBody>
          <a:bodyPr wrap="none" lIns="0" tIns="0" rIns="0" bIns="0" rtlCol="0" anchor="t"/>
          <a:lstStyle/>
          <a:p>
            <a:pPr algn="l" indent="0" marL="0">
              <a:lnSpc>
                <a:spcPts val="2850"/>
              </a:lnSpc>
              <a:buNone/>
            </a:pPr>
            <a:r>
              <a:rPr lang="en-US" sz="1800" dirty="0">
                <a:solidFill>
                  <a:srgbClr val="E0E4E6"/>
                </a:solidFill>
                <a:latin typeface="Barlow" pitchFamily="34" charset="0"/>
                <a:ea typeface="Barlow" pitchFamily="34" charset="-122"/>
                <a:cs typeface="Barlow" pitchFamily="34" charset="-120"/>
              </a:rPr>
              <a:t>Ideal for categorizing data points</a:t>
            </a:r>
            <a:endParaRPr lang="en-US" sz="1800" dirty="0"/>
          </a:p>
        </p:txBody>
      </p:sp>
      <p:sp>
        <p:nvSpPr>
          <p:cNvPr id="16" name="Shape 13"/>
          <p:cNvSpPr/>
          <p:nvPr/>
        </p:nvSpPr>
        <p:spPr>
          <a:xfrm>
            <a:off x="1289447" y="6657856"/>
            <a:ext cx="688658" cy="30480"/>
          </a:xfrm>
          <a:prstGeom prst="roundRect">
            <a:avLst>
              <a:gd name="adj" fmla="val 1129773"/>
            </a:avLst>
          </a:prstGeom>
          <a:solidFill>
            <a:srgbClr val="37A7E7"/>
          </a:solidFill>
          <a:ln/>
        </p:spPr>
      </p:sp>
      <p:sp>
        <p:nvSpPr>
          <p:cNvPr id="17" name="Shape 14"/>
          <p:cNvSpPr/>
          <p:nvPr/>
        </p:nvSpPr>
        <p:spPr>
          <a:xfrm>
            <a:off x="803434" y="6414849"/>
            <a:ext cx="516493" cy="516493"/>
          </a:xfrm>
          <a:prstGeom prst="roundRect">
            <a:avLst>
              <a:gd name="adj" fmla="val 66672"/>
            </a:avLst>
          </a:prstGeom>
          <a:solidFill>
            <a:srgbClr val="0A081B"/>
          </a:solidFill>
          <a:ln w="22860">
            <a:solidFill>
              <a:srgbClr val="37A7E7"/>
            </a:solidFill>
            <a:prstDash val="solid"/>
          </a:ln>
        </p:spPr>
      </p:sp>
      <p:sp>
        <p:nvSpPr>
          <p:cNvPr id="18" name="Text 15"/>
          <p:cNvSpPr/>
          <p:nvPr/>
        </p:nvSpPr>
        <p:spPr>
          <a:xfrm>
            <a:off x="908685" y="6481822"/>
            <a:ext cx="305991" cy="382548"/>
          </a:xfrm>
          <a:prstGeom prst="rect">
            <a:avLst/>
          </a:prstGeom>
          <a:noFill/>
          <a:ln/>
        </p:spPr>
        <p:txBody>
          <a:bodyPr wrap="none" lIns="0" tIns="0" rIns="0" bIns="0" rtlCol="0" anchor="t"/>
          <a:lstStyle/>
          <a:p>
            <a:pPr algn="ctr" indent="0" marL="0">
              <a:lnSpc>
                <a:spcPts val="2400"/>
              </a:lnSpc>
              <a:buNone/>
            </a:pPr>
            <a:r>
              <a:rPr lang="en-US" sz="2400" b="1" dirty="0">
                <a:solidFill>
                  <a:srgbClr val="E0E4E6"/>
                </a:solidFill>
                <a:latin typeface="Spline Sans Bold" pitchFamily="34" charset="0"/>
                <a:ea typeface="Spline Sans Bold" pitchFamily="34" charset="-122"/>
                <a:cs typeface="Spline Sans Bold" pitchFamily="34" charset="-120"/>
              </a:rPr>
              <a:t>3</a:t>
            </a:r>
            <a:endParaRPr lang="en-US" sz="2400" dirty="0"/>
          </a:p>
        </p:txBody>
      </p:sp>
      <p:sp>
        <p:nvSpPr>
          <p:cNvPr id="19" name="Text 16"/>
          <p:cNvSpPr/>
          <p:nvPr/>
        </p:nvSpPr>
        <p:spPr>
          <a:xfrm>
            <a:off x="2209443" y="6386155"/>
            <a:ext cx="2550676" cy="318730"/>
          </a:xfrm>
          <a:prstGeom prst="rect">
            <a:avLst/>
          </a:prstGeom>
          <a:noFill/>
          <a:ln/>
        </p:spPr>
        <p:txBody>
          <a:bodyPr wrap="none" lIns="0" tIns="0" rIns="0" bIns="0" rtlCol="0" anchor="t"/>
          <a:lstStyle/>
          <a:p>
            <a:pPr algn="l" indent="0" marL="0">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Multiple Classes</a:t>
            </a:r>
            <a:endParaRPr lang="en-US" sz="2000" dirty="0"/>
          </a:p>
        </p:txBody>
      </p:sp>
      <p:sp>
        <p:nvSpPr>
          <p:cNvPr id="20" name="Text 17"/>
          <p:cNvSpPr/>
          <p:nvPr/>
        </p:nvSpPr>
        <p:spPr>
          <a:xfrm>
            <a:off x="2209443" y="6842522"/>
            <a:ext cx="6131123" cy="367189"/>
          </a:xfrm>
          <a:prstGeom prst="rect">
            <a:avLst/>
          </a:prstGeom>
          <a:noFill/>
          <a:ln/>
        </p:spPr>
        <p:txBody>
          <a:bodyPr wrap="none" lIns="0" tIns="0" rIns="0" bIns="0" rtlCol="0" anchor="t"/>
          <a:lstStyle/>
          <a:p>
            <a:pPr algn="l" indent="0" marL="0">
              <a:lnSpc>
                <a:spcPts val="2850"/>
              </a:lnSpc>
              <a:buNone/>
            </a:pPr>
            <a:r>
              <a:rPr lang="en-US" sz="1800" dirty="0">
                <a:solidFill>
                  <a:srgbClr val="E0E4E6"/>
                </a:solidFill>
                <a:latin typeface="Barlow" pitchFamily="34" charset="0"/>
                <a:ea typeface="Barlow" pitchFamily="34" charset="-122"/>
                <a:cs typeface="Barlow" pitchFamily="34" charset="-120"/>
              </a:rPr>
              <a:t>Classifying examples into two or more classes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40912" y="671870"/>
            <a:ext cx="6557963" cy="678180"/>
          </a:xfrm>
          <a:prstGeom prst="rect">
            <a:avLst/>
          </a:prstGeom>
          <a:noFill/>
          <a:ln/>
        </p:spPr>
        <p:txBody>
          <a:bodyPr wrap="none" lIns="0" tIns="0" rIns="0" bIns="0" rtlCol="0" anchor="t"/>
          <a:lstStyle/>
          <a:p>
            <a:pPr algn="l" indent="0" marL="0">
              <a:lnSpc>
                <a:spcPts val="5300"/>
              </a:lnSpc>
              <a:buNone/>
            </a:pPr>
            <a:r>
              <a:rPr lang="en-US" sz="4250" b="1" dirty="0">
                <a:solidFill>
                  <a:srgbClr val="F0FCFF"/>
                </a:solidFill>
                <a:latin typeface="Spline Sans Bold" pitchFamily="34" charset="0"/>
                <a:ea typeface="Spline Sans Bold" pitchFamily="34" charset="-122"/>
                <a:cs typeface="Spline Sans Bold" pitchFamily="34" charset="-120"/>
              </a:rPr>
              <a:t>Classification Techniques</a:t>
            </a:r>
            <a:endParaRPr lang="en-US" sz="4250" dirty="0"/>
          </a:p>
        </p:txBody>
      </p:sp>
      <p:sp>
        <p:nvSpPr>
          <p:cNvPr id="4" name="Text 1"/>
          <p:cNvSpPr/>
          <p:nvPr/>
        </p:nvSpPr>
        <p:spPr>
          <a:xfrm>
            <a:off x="6340912" y="1716286"/>
            <a:ext cx="7434977" cy="1171932"/>
          </a:xfrm>
          <a:prstGeom prst="rect">
            <a:avLst/>
          </a:prstGeom>
          <a:noFill/>
          <a:ln/>
        </p:spPr>
        <p:txBody>
          <a:bodyPr wrap="square" lIns="0" tIns="0" rIns="0" bIns="0" rtlCol="0" anchor="t"/>
          <a:lstStyle/>
          <a:p>
            <a:pPr algn="l" indent="0" marL="0">
              <a:lnSpc>
                <a:spcPts val="3050"/>
              </a:lnSpc>
              <a:buNone/>
            </a:pPr>
            <a:r>
              <a:rPr lang="en-US" sz="1900" dirty="0">
                <a:solidFill>
                  <a:srgbClr val="E0E4E6"/>
                </a:solidFill>
                <a:latin typeface="Barlow" pitchFamily="34" charset="0"/>
                <a:ea typeface="Barlow" pitchFamily="34" charset="-122"/>
                <a:cs typeface="Barlow" pitchFamily="34" charset="-120"/>
              </a:rPr>
              <a:t>Various algorithms are used in classification. Logistic Regression is often used for binary classification. Decision Trees split data into branches.</a:t>
            </a:r>
            <a:endParaRPr lang="en-US" sz="1900" dirty="0"/>
          </a:p>
        </p:txBody>
      </p:sp>
      <p:pic>
        <p:nvPicPr>
          <p:cNvPr id="5" name="Image 1" descr="preencoded.png">    </p:cNvPr>
          <p:cNvPicPr>
            <a:picLocks noChangeAspect="1"/>
          </p:cNvPicPr>
          <p:nvPr/>
        </p:nvPicPr>
        <p:blipFill>
          <a:blip r:embed="rId2"/>
          <a:stretch>
            <a:fillRect/>
          </a:stretch>
        </p:blipFill>
        <p:spPr>
          <a:xfrm>
            <a:off x="6340912" y="3162895"/>
            <a:ext cx="1220867" cy="1464945"/>
          </a:xfrm>
          <a:prstGeom prst="rect">
            <a:avLst/>
          </a:prstGeom>
        </p:spPr>
      </p:pic>
      <p:sp>
        <p:nvSpPr>
          <p:cNvPr id="6" name="Text 2"/>
          <p:cNvSpPr/>
          <p:nvPr/>
        </p:nvSpPr>
        <p:spPr>
          <a:xfrm>
            <a:off x="7928015" y="3406973"/>
            <a:ext cx="2712958" cy="339090"/>
          </a:xfrm>
          <a:prstGeom prst="rect">
            <a:avLst/>
          </a:prstGeom>
          <a:noFill/>
          <a:ln/>
        </p:spPr>
        <p:txBody>
          <a:bodyPr wrap="none" lIns="0" tIns="0" rIns="0" bIns="0" rtlCol="0" anchor="t"/>
          <a:lstStyle/>
          <a:p>
            <a:pPr algn="l" indent="0" marL="0">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Logistic Regression</a:t>
            </a:r>
            <a:endParaRPr lang="en-US" sz="2100" dirty="0"/>
          </a:p>
        </p:txBody>
      </p:sp>
      <p:sp>
        <p:nvSpPr>
          <p:cNvPr id="7" name="Text 3"/>
          <p:cNvSpPr/>
          <p:nvPr/>
        </p:nvSpPr>
        <p:spPr>
          <a:xfrm>
            <a:off x="7928015" y="3892510"/>
            <a:ext cx="5847874" cy="390644"/>
          </a:xfrm>
          <a:prstGeom prst="rect">
            <a:avLst/>
          </a:prstGeom>
          <a:noFill/>
          <a:ln/>
        </p:spPr>
        <p:txBody>
          <a:bodyPr wrap="none" lIns="0" tIns="0" rIns="0" bIns="0" rtlCol="0" anchor="t"/>
          <a:lstStyle/>
          <a:p>
            <a:pPr algn="l" indent="0" marL="0">
              <a:lnSpc>
                <a:spcPts val="3050"/>
              </a:lnSpc>
              <a:buNone/>
            </a:pPr>
            <a:r>
              <a:rPr lang="en-US" sz="1900" dirty="0">
                <a:solidFill>
                  <a:srgbClr val="E0E4E6"/>
                </a:solidFill>
                <a:latin typeface="Barlow" pitchFamily="34" charset="0"/>
                <a:ea typeface="Barlow" pitchFamily="34" charset="-122"/>
                <a:cs typeface="Barlow" pitchFamily="34" charset="-120"/>
              </a:rPr>
              <a:t>Binary classification</a:t>
            </a:r>
            <a:endParaRPr lang="en-US" sz="1900" dirty="0"/>
          </a:p>
        </p:txBody>
      </p:sp>
      <p:pic>
        <p:nvPicPr>
          <p:cNvPr id="8" name="Image 2" descr="preencoded.png">    </p:cNvPr>
          <p:cNvPicPr>
            <a:picLocks noChangeAspect="1"/>
          </p:cNvPicPr>
          <p:nvPr/>
        </p:nvPicPr>
        <p:blipFill>
          <a:blip r:embed="rId3"/>
          <a:stretch>
            <a:fillRect/>
          </a:stretch>
        </p:blipFill>
        <p:spPr>
          <a:xfrm>
            <a:off x="6340912" y="4627840"/>
            <a:ext cx="1220867" cy="1464945"/>
          </a:xfrm>
          <a:prstGeom prst="rect">
            <a:avLst/>
          </a:prstGeom>
        </p:spPr>
      </p:pic>
      <p:sp>
        <p:nvSpPr>
          <p:cNvPr id="9" name="Text 4"/>
          <p:cNvSpPr/>
          <p:nvPr/>
        </p:nvSpPr>
        <p:spPr>
          <a:xfrm>
            <a:off x="7928015" y="4871918"/>
            <a:ext cx="2712958" cy="339090"/>
          </a:xfrm>
          <a:prstGeom prst="rect">
            <a:avLst/>
          </a:prstGeom>
          <a:noFill/>
          <a:ln/>
        </p:spPr>
        <p:txBody>
          <a:bodyPr wrap="none" lIns="0" tIns="0" rIns="0" bIns="0" rtlCol="0" anchor="t"/>
          <a:lstStyle/>
          <a:p>
            <a:pPr algn="l" indent="0" marL="0">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Decision Trees</a:t>
            </a:r>
            <a:endParaRPr lang="en-US" sz="2100" dirty="0"/>
          </a:p>
        </p:txBody>
      </p:sp>
      <p:sp>
        <p:nvSpPr>
          <p:cNvPr id="10" name="Text 5"/>
          <p:cNvSpPr/>
          <p:nvPr/>
        </p:nvSpPr>
        <p:spPr>
          <a:xfrm>
            <a:off x="7928015" y="5357455"/>
            <a:ext cx="5847874" cy="390644"/>
          </a:xfrm>
          <a:prstGeom prst="rect">
            <a:avLst/>
          </a:prstGeom>
          <a:noFill/>
          <a:ln/>
        </p:spPr>
        <p:txBody>
          <a:bodyPr wrap="none" lIns="0" tIns="0" rIns="0" bIns="0" rtlCol="0" anchor="t"/>
          <a:lstStyle/>
          <a:p>
            <a:pPr algn="l" indent="0" marL="0">
              <a:lnSpc>
                <a:spcPts val="3050"/>
              </a:lnSpc>
              <a:buNone/>
            </a:pPr>
            <a:r>
              <a:rPr lang="en-US" sz="1900" dirty="0">
                <a:solidFill>
                  <a:srgbClr val="E0E4E6"/>
                </a:solidFill>
                <a:latin typeface="Barlow" pitchFamily="34" charset="0"/>
                <a:ea typeface="Barlow" pitchFamily="34" charset="-122"/>
                <a:cs typeface="Barlow" pitchFamily="34" charset="-120"/>
              </a:rPr>
              <a:t>Splits data into branches</a:t>
            </a:r>
            <a:endParaRPr lang="en-US" sz="1900" dirty="0"/>
          </a:p>
        </p:txBody>
      </p:sp>
      <p:pic>
        <p:nvPicPr>
          <p:cNvPr id="11" name="Image 3" descr="preencoded.png">    </p:cNvPr>
          <p:cNvPicPr>
            <a:picLocks noChangeAspect="1"/>
          </p:cNvPicPr>
          <p:nvPr/>
        </p:nvPicPr>
        <p:blipFill>
          <a:blip r:embed="rId4"/>
          <a:stretch>
            <a:fillRect/>
          </a:stretch>
        </p:blipFill>
        <p:spPr>
          <a:xfrm>
            <a:off x="6340912" y="6092785"/>
            <a:ext cx="1220867" cy="1464945"/>
          </a:xfrm>
          <a:prstGeom prst="rect">
            <a:avLst/>
          </a:prstGeom>
        </p:spPr>
      </p:pic>
      <p:sp>
        <p:nvSpPr>
          <p:cNvPr id="12" name="Text 6"/>
          <p:cNvSpPr/>
          <p:nvPr/>
        </p:nvSpPr>
        <p:spPr>
          <a:xfrm>
            <a:off x="7928015" y="6336863"/>
            <a:ext cx="2712958" cy="339090"/>
          </a:xfrm>
          <a:prstGeom prst="rect">
            <a:avLst/>
          </a:prstGeom>
          <a:noFill/>
          <a:ln/>
        </p:spPr>
        <p:txBody>
          <a:bodyPr wrap="none" lIns="0" tIns="0" rIns="0" bIns="0" rtlCol="0" anchor="t"/>
          <a:lstStyle/>
          <a:p>
            <a:pPr algn="l" indent="0" marL="0">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k-NN</a:t>
            </a:r>
            <a:endParaRPr lang="en-US" sz="2100" dirty="0"/>
          </a:p>
        </p:txBody>
      </p:sp>
      <p:sp>
        <p:nvSpPr>
          <p:cNvPr id="13" name="Text 7"/>
          <p:cNvSpPr/>
          <p:nvPr/>
        </p:nvSpPr>
        <p:spPr>
          <a:xfrm>
            <a:off x="7928015" y="6822400"/>
            <a:ext cx="5847874" cy="390644"/>
          </a:xfrm>
          <a:prstGeom prst="rect">
            <a:avLst/>
          </a:prstGeom>
          <a:noFill/>
          <a:ln/>
        </p:spPr>
        <p:txBody>
          <a:bodyPr wrap="none" lIns="0" tIns="0" rIns="0" bIns="0" rtlCol="0" anchor="t"/>
          <a:lstStyle/>
          <a:p>
            <a:pPr algn="l" indent="0" marL="0">
              <a:lnSpc>
                <a:spcPts val="3050"/>
              </a:lnSpc>
              <a:buNone/>
            </a:pPr>
            <a:r>
              <a:rPr lang="en-US" sz="1900" dirty="0">
                <a:solidFill>
                  <a:srgbClr val="E0E4E6"/>
                </a:solidFill>
                <a:latin typeface="Barlow" pitchFamily="34" charset="0"/>
                <a:ea typeface="Barlow" pitchFamily="34" charset="-122"/>
                <a:cs typeface="Barlow" pitchFamily="34" charset="-120"/>
              </a:rPr>
              <a:t>k-Nearest Neighbors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671876"/>
            <a:ext cx="6206609"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Performance Evaluation</a:t>
            </a:r>
            <a:endParaRPr lang="en-US" sz="4300" dirty="0"/>
          </a:p>
        </p:txBody>
      </p:sp>
      <p:sp>
        <p:nvSpPr>
          <p:cNvPr id="3" name="Text 1"/>
          <p:cNvSpPr/>
          <p:nvPr/>
        </p:nvSpPr>
        <p:spPr>
          <a:xfrm>
            <a:off x="864037" y="2974777"/>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Regression Metrics</a:t>
            </a:r>
            <a:endParaRPr lang="en-US" sz="2150" dirty="0"/>
          </a:p>
        </p:txBody>
      </p:sp>
      <p:sp>
        <p:nvSpPr>
          <p:cNvPr id="4" name="Text 2"/>
          <p:cNvSpPr/>
          <p:nvPr/>
        </p:nvSpPr>
        <p:spPr>
          <a:xfrm>
            <a:off x="864037" y="356449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Mean Squared Error (MSE)</a:t>
            </a:r>
            <a:endParaRPr lang="en-US" sz="1900" dirty="0"/>
          </a:p>
        </p:txBody>
      </p:sp>
      <p:sp>
        <p:nvSpPr>
          <p:cNvPr id="5" name="Text 3"/>
          <p:cNvSpPr/>
          <p:nvPr/>
        </p:nvSpPr>
        <p:spPr>
          <a:xfrm>
            <a:off x="864037" y="404586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Root Mean Squared Error (RMSE)</a:t>
            </a:r>
            <a:endParaRPr lang="en-US" sz="1900" dirty="0"/>
          </a:p>
        </p:txBody>
      </p:sp>
      <p:sp>
        <p:nvSpPr>
          <p:cNvPr id="6" name="Text 4"/>
          <p:cNvSpPr/>
          <p:nvPr/>
        </p:nvSpPr>
        <p:spPr>
          <a:xfrm>
            <a:off x="864037" y="452723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R-squared</a:t>
            </a:r>
            <a:endParaRPr lang="en-US" sz="1900" dirty="0"/>
          </a:p>
        </p:txBody>
      </p:sp>
      <p:sp>
        <p:nvSpPr>
          <p:cNvPr id="7" name="Text 5"/>
          <p:cNvSpPr/>
          <p:nvPr/>
        </p:nvSpPr>
        <p:spPr>
          <a:xfrm>
            <a:off x="7623929" y="2974777"/>
            <a:ext cx="2824163" cy="342900"/>
          </a:xfrm>
          <a:prstGeom prst="rect">
            <a:avLst/>
          </a:prstGeom>
          <a:noFill/>
          <a:ln/>
        </p:spPr>
        <p:txBody>
          <a:bodyPr wrap="none" lIns="0" tIns="0" rIns="0" bIns="0" rtlCol="0" anchor="t"/>
          <a:lstStyle/>
          <a:p>
            <a:pPr algn="l"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Classification Metrics</a:t>
            </a:r>
            <a:endParaRPr lang="en-US" sz="2150" dirty="0"/>
          </a:p>
        </p:txBody>
      </p:sp>
      <p:sp>
        <p:nvSpPr>
          <p:cNvPr id="8" name="Text 6"/>
          <p:cNvSpPr/>
          <p:nvPr/>
        </p:nvSpPr>
        <p:spPr>
          <a:xfrm>
            <a:off x="7623929" y="356449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Accuracy</a:t>
            </a:r>
            <a:endParaRPr lang="en-US" sz="1900" dirty="0"/>
          </a:p>
        </p:txBody>
      </p:sp>
      <p:sp>
        <p:nvSpPr>
          <p:cNvPr id="9" name="Text 7"/>
          <p:cNvSpPr/>
          <p:nvPr/>
        </p:nvSpPr>
        <p:spPr>
          <a:xfrm>
            <a:off x="7623929" y="404586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Precision</a:t>
            </a:r>
            <a:endParaRPr lang="en-US" sz="1900" dirty="0"/>
          </a:p>
        </p:txBody>
      </p:sp>
      <p:sp>
        <p:nvSpPr>
          <p:cNvPr id="10" name="Text 8"/>
          <p:cNvSpPr/>
          <p:nvPr/>
        </p:nvSpPr>
        <p:spPr>
          <a:xfrm>
            <a:off x="7623929" y="4527233"/>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Recall</a:t>
            </a:r>
            <a:endParaRPr lang="en-US" sz="1900" dirty="0"/>
          </a:p>
        </p:txBody>
      </p:sp>
      <p:sp>
        <p:nvSpPr>
          <p:cNvPr id="11" name="Text 9"/>
          <p:cNvSpPr/>
          <p:nvPr/>
        </p:nvSpPr>
        <p:spPr>
          <a:xfrm>
            <a:off x="7623929" y="5008602"/>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F1-score</a:t>
            </a:r>
            <a:endParaRPr lang="en-US" sz="1900" dirty="0"/>
          </a:p>
        </p:txBody>
      </p:sp>
      <p:sp>
        <p:nvSpPr>
          <p:cNvPr id="12" name="Text 10"/>
          <p:cNvSpPr/>
          <p:nvPr/>
        </p:nvSpPr>
        <p:spPr>
          <a:xfrm>
            <a:off x="864037" y="5767626"/>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Evaluate performance using specific metrics. Regression uses MSE and R-squared. Classification uses accuracy and F1-score.</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580555"/>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Key Differences</a:t>
            </a:r>
            <a:endParaRPr lang="en-US" sz="4300" dirty="0"/>
          </a:p>
        </p:txBody>
      </p:sp>
      <p:sp>
        <p:nvSpPr>
          <p:cNvPr id="3" name="Text 1"/>
          <p:cNvSpPr/>
          <p:nvPr/>
        </p:nvSpPr>
        <p:spPr>
          <a:xfrm>
            <a:off x="864037" y="2760107"/>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Classification predicts labels. Regression predicts quantities. Regression determines continuous values. Classification forecasts distinct values.</a:t>
            </a:r>
            <a:endParaRPr lang="en-US" sz="1900" dirty="0"/>
          </a:p>
        </p:txBody>
      </p:sp>
      <p:pic>
        <p:nvPicPr>
          <p:cNvPr id="4" name="Image 0" descr="preencoded.png">    </p:cNvPr>
          <p:cNvPicPr>
            <a:picLocks noChangeAspect="1"/>
          </p:cNvPicPr>
          <p:nvPr/>
        </p:nvPicPr>
        <p:blipFill>
          <a:blip r:embed="rId1"/>
          <a:stretch>
            <a:fillRect/>
          </a:stretch>
        </p:blipFill>
        <p:spPr>
          <a:xfrm>
            <a:off x="2492931" y="3827859"/>
            <a:ext cx="3193256" cy="1379696"/>
          </a:xfrm>
          <a:prstGeom prst="rect">
            <a:avLst/>
          </a:prstGeom>
        </p:spPr>
      </p:pic>
      <p:sp>
        <p:nvSpPr>
          <p:cNvPr id="5" name="Text 2"/>
          <p:cNvSpPr/>
          <p:nvPr/>
        </p:nvSpPr>
        <p:spPr>
          <a:xfrm>
            <a:off x="3915966" y="4470559"/>
            <a:ext cx="347186" cy="433983"/>
          </a:xfrm>
          <a:prstGeom prst="rect">
            <a:avLst/>
          </a:prstGeom>
          <a:noFill/>
          <a:ln/>
        </p:spPr>
        <p:txBody>
          <a:bodyPr wrap="none" lIns="0" tIns="0" rIns="0" bIns="0" rtlCol="0" anchor="t"/>
          <a:lstStyle/>
          <a:p>
            <a:pPr algn="ctr" indent="0" marL="0">
              <a:lnSpc>
                <a:spcPts val="4350"/>
              </a:lnSpc>
              <a:buNone/>
            </a:pPr>
            <a:r>
              <a:rPr lang="en-US" sz="2700" b="1" dirty="0">
                <a:solidFill>
                  <a:srgbClr val="E0E4E6"/>
                </a:solidFill>
                <a:latin typeface="Spline Sans Bold" pitchFamily="34" charset="0"/>
                <a:ea typeface="Spline Sans Bold" pitchFamily="34" charset="-122"/>
                <a:cs typeface="Spline Sans Bold" pitchFamily="34" charset="-120"/>
              </a:rPr>
              <a:t>1</a:t>
            </a:r>
            <a:endParaRPr lang="en-US" sz="2700" dirty="0"/>
          </a:p>
        </p:txBody>
      </p:sp>
      <p:sp>
        <p:nvSpPr>
          <p:cNvPr id="6" name="Text 3"/>
          <p:cNvSpPr/>
          <p:nvPr/>
        </p:nvSpPr>
        <p:spPr>
          <a:xfrm>
            <a:off x="5933003" y="4074676"/>
            <a:ext cx="145411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Labels</a:t>
            </a:r>
            <a:endParaRPr lang="en-US" sz="2150" dirty="0"/>
          </a:p>
        </p:txBody>
      </p:sp>
      <p:sp>
        <p:nvSpPr>
          <p:cNvPr id="7" name="Text 4"/>
          <p:cNvSpPr/>
          <p:nvPr/>
        </p:nvSpPr>
        <p:spPr>
          <a:xfrm>
            <a:off x="5933003" y="4565690"/>
            <a:ext cx="1454110" cy="395049"/>
          </a:xfrm>
          <a:prstGeom prst="rect">
            <a:avLst/>
          </a:prstGeom>
          <a:noFill/>
          <a:ln/>
        </p:spPr>
        <p:txBody>
          <a:bodyPr wrap="non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Classification</a:t>
            </a:r>
            <a:endParaRPr lang="en-US" sz="1900" dirty="0"/>
          </a:p>
        </p:txBody>
      </p:sp>
      <p:sp>
        <p:nvSpPr>
          <p:cNvPr id="8" name="Shape 5"/>
          <p:cNvSpPr/>
          <p:nvPr/>
        </p:nvSpPr>
        <p:spPr>
          <a:xfrm>
            <a:off x="5747861" y="5223153"/>
            <a:ext cx="7956828" cy="15240"/>
          </a:xfrm>
          <a:prstGeom prst="roundRect">
            <a:avLst>
              <a:gd name="adj" fmla="val 2430000"/>
            </a:avLst>
          </a:prstGeom>
          <a:solidFill>
            <a:srgbClr val="16FFBB"/>
          </a:solidFill>
          <a:ln/>
        </p:spPr>
      </p:sp>
      <p:pic>
        <p:nvPicPr>
          <p:cNvPr id="9" name="Image 1" descr="preencoded.png">    </p:cNvPr>
          <p:cNvPicPr>
            <a:picLocks noChangeAspect="1"/>
          </p:cNvPicPr>
          <p:nvPr/>
        </p:nvPicPr>
        <p:blipFill>
          <a:blip r:embed="rId2"/>
          <a:stretch>
            <a:fillRect/>
          </a:stretch>
        </p:blipFill>
        <p:spPr>
          <a:xfrm>
            <a:off x="896183" y="5269230"/>
            <a:ext cx="6386632" cy="1379696"/>
          </a:xfrm>
          <a:prstGeom prst="rect">
            <a:avLst/>
          </a:prstGeom>
        </p:spPr>
      </p:pic>
      <p:sp>
        <p:nvSpPr>
          <p:cNvPr id="10" name="Text 6"/>
          <p:cNvSpPr/>
          <p:nvPr/>
        </p:nvSpPr>
        <p:spPr>
          <a:xfrm>
            <a:off x="3915847" y="5742027"/>
            <a:ext cx="347186" cy="433983"/>
          </a:xfrm>
          <a:prstGeom prst="rect">
            <a:avLst/>
          </a:prstGeom>
          <a:noFill/>
          <a:ln/>
        </p:spPr>
        <p:txBody>
          <a:bodyPr wrap="none" lIns="0" tIns="0" rIns="0" bIns="0" rtlCol="0" anchor="t"/>
          <a:lstStyle/>
          <a:p>
            <a:pPr algn="ctr" indent="0" marL="0">
              <a:lnSpc>
                <a:spcPts val="4350"/>
              </a:lnSpc>
              <a:buNone/>
            </a:pPr>
            <a:r>
              <a:rPr lang="en-US" sz="2700" b="1" dirty="0">
                <a:solidFill>
                  <a:srgbClr val="E0E4E6"/>
                </a:solidFill>
                <a:latin typeface="Spline Sans Bold" pitchFamily="34" charset="0"/>
                <a:ea typeface="Spline Sans Bold" pitchFamily="34" charset="-122"/>
                <a:cs typeface="Spline Sans Bold" pitchFamily="34" charset="-120"/>
              </a:rPr>
              <a:t>2</a:t>
            </a:r>
            <a:endParaRPr lang="en-US" sz="2700" dirty="0"/>
          </a:p>
        </p:txBody>
      </p:sp>
      <p:sp>
        <p:nvSpPr>
          <p:cNvPr id="11" name="Text 7"/>
          <p:cNvSpPr/>
          <p:nvPr/>
        </p:nvSpPr>
        <p:spPr>
          <a:xfrm>
            <a:off x="7529632" y="5516047"/>
            <a:ext cx="1346597"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Quantities</a:t>
            </a:r>
            <a:endParaRPr lang="en-US" sz="2150" dirty="0"/>
          </a:p>
        </p:txBody>
      </p:sp>
      <p:sp>
        <p:nvSpPr>
          <p:cNvPr id="12" name="Text 8"/>
          <p:cNvSpPr/>
          <p:nvPr/>
        </p:nvSpPr>
        <p:spPr>
          <a:xfrm>
            <a:off x="7529632" y="6007060"/>
            <a:ext cx="1346597" cy="395049"/>
          </a:xfrm>
          <a:prstGeom prst="rect">
            <a:avLst/>
          </a:prstGeom>
          <a:noFill/>
          <a:ln/>
        </p:spPr>
        <p:txBody>
          <a:bodyPr wrap="non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Regression</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1612940"/>
            <a:ext cx="6207681"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Real-world Applications</a:t>
            </a:r>
            <a:endParaRPr lang="en-US" sz="4300" dirty="0"/>
          </a:p>
        </p:txBody>
      </p:sp>
      <p:sp>
        <p:nvSpPr>
          <p:cNvPr id="3" name="Text 1"/>
          <p:cNvSpPr/>
          <p:nvPr/>
        </p:nvSpPr>
        <p:spPr>
          <a:xfrm>
            <a:off x="864037" y="2792492"/>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Email spam filters use classification models. The model learns to recognize spam features. It classifies incoming emails as spam or not spam.</a:t>
            </a:r>
            <a:endParaRPr lang="en-US" sz="1900" dirty="0"/>
          </a:p>
        </p:txBody>
      </p:sp>
      <p:sp>
        <p:nvSpPr>
          <p:cNvPr id="4" name="Shape 2"/>
          <p:cNvSpPr/>
          <p:nvPr/>
        </p:nvSpPr>
        <p:spPr>
          <a:xfrm>
            <a:off x="864037" y="3860244"/>
            <a:ext cx="2150269" cy="836533"/>
          </a:xfrm>
          <a:prstGeom prst="roundRect">
            <a:avLst>
              <a:gd name="adj" fmla="val 44270"/>
            </a:avLst>
          </a:prstGeom>
          <a:solidFill>
            <a:srgbClr val="0A081B"/>
          </a:solidFill>
          <a:ln w="30480">
            <a:solidFill>
              <a:srgbClr val="16FFBB"/>
            </a:solidFill>
            <a:prstDash val="solid"/>
          </a:ln>
        </p:spPr>
      </p:sp>
      <p:sp>
        <p:nvSpPr>
          <p:cNvPr id="5" name="Text 3"/>
          <p:cNvSpPr/>
          <p:nvPr/>
        </p:nvSpPr>
        <p:spPr>
          <a:xfrm>
            <a:off x="1765578" y="4061460"/>
            <a:ext cx="347186" cy="433983"/>
          </a:xfrm>
          <a:prstGeom prst="rect">
            <a:avLst/>
          </a:prstGeom>
          <a:noFill/>
          <a:ln/>
        </p:spPr>
        <p:txBody>
          <a:bodyPr wrap="none" lIns="0" tIns="0" rIns="0" bIns="0" rtlCol="0" anchor="t"/>
          <a:lstStyle/>
          <a:p>
            <a:pPr algn="ctr" indent="0" marL="0">
              <a:lnSpc>
                <a:spcPts val="4350"/>
              </a:lnSpc>
              <a:buNone/>
            </a:pPr>
            <a:r>
              <a:rPr lang="en-US" sz="2700" b="1" dirty="0">
                <a:solidFill>
                  <a:srgbClr val="E0E4E6"/>
                </a:solidFill>
                <a:latin typeface="Spline Sans Bold" pitchFamily="34" charset="0"/>
                <a:ea typeface="Spline Sans Bold" pitchFamily="34" charset="-122"/>
                <a:cs typeface="Spline Sans Bold" pitchFamily="34" charset="-120"/>
              </a:rPr>
              <a:t>1</a:t>
            </a:r>
            <a:endParaRPr lang="en-US" sz="2700" dirty="0"/>
          </a:p>
        </p:txBody>
      </p:sp>
      <p:sp>
        <p:nvSpPr>
          <p:cNvPr id="6" name="Text 4"/>
          <p:cNvSpPr/>
          <p:nvPr/>
        </p:nvSpPr>
        <p:spPr>
          <a:xfrm>
            <a:off x="3261122" y="4107061"/>
            <a:ext cx="1556147"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Collect data</a:t>
            </a:r>
            <a:endParaRPr lang="en-US" sz="2150" dirty="0"/>
          </a:p>
        </p:txBody>
      </p:sp>
      <p:sp>
        <p:nvSpPr>
          <p:cNvPr id="7" name="Shape 5"/>
          <p:cNvSpPr/>
          <p:nvPr/>
        </p:nvSpPr>
        <p:spPr>
          <a:xfrm>
            <a:off x="3137654" y="4681538"/>
            <a:ext cx="10505361" cy="15240"/>
          </a:xfrm>
          <a:prstGeom prst="roundRect">
            <a:avLst>
              <a:gd name="adj" fmla="val 2430000"/>
            </a:avLst>
          </a:prstGeom>
          <a:solidFill>
            <a:srgbClr val="16FFBB"/>
          </a:solidFill>
          <a:ln/>
        </p:spPr>
      </p:sp>
      <p:sp>
        <p:nvSpPr>
          <p:cNvPr id="8" name="Shape 6"/>
          <p:cNvSpPr/>
          <p:nvPr/>
        </p:nvSpPr>
        <p:spPr>
          <a:xfrm>
            <a:off x="864037" y="4820126"/>
            <a:ext cx="4300657" cy="836533"/>
          </a:xfrm>
          <a:prstGeom prst="roundRect">
            <a:avLst>
              <a:gd name="adj" fmla="val 44270"/>
            </a:avLst>
          </a:prstGeom>
          <a:solidFill>
            <a:srgbClr val="0A081B"/>
          </a:solidFill>
          <a:ln w="30480">
            <a:solidFill>
              <a:srgbClr val="29DDDA"/>
            </a:solidFill>
            <a:prstDash val="solid"/>
          </a:ln>
        </p:spPr>
      </p:sp>
      <p:sp>
        <p:nvSpPr>
          <p:cNvPr id="9" name="Text 7"/>
          <p:cNvSpPr/>
          <p:nvPr/>
        </p:nvSpPr>
        <p:spPr>
          <a:xfrm>
            <a:off x="2840712" y="5021342"/>
            <a:ext cx="347186" cy="433983"/>
          </a:xfrm>
          <a:prstGeom prst="rect">
            <a:avLst/>
          </a:prstGeom>
          <a:noFill/>
          <a:ln/>
        </p:spPr>
        <p:txBody>
          <a:bodyPr wrap="none" lIns="0" tIns="0" rIns="0" bIns="0" rtlCol="0" anchor="t"/>
          <a:lstStyle/>
          <a:p>
            <a:pPr algn="ctr" indent="0" marL="0">
              <a:lnSpc>
                <a:spcPts val="4350"/>
              </a:lnSpc>
              <a:buNone/>
            </a:pPr>
            <a:r>
              <a:rPr lang="en-US" sz="2700" b="1" dirty="0">
                <a:solidFill>
                  <a:srgbClr val="E0E4E6"/>
                </a:solidFill>
                <a:latin typeface="Spline Sans Bold" pitchFamily="34" charset="0"/>
                <a:ea typeface="Spline Sans Bold" pitchFamily="34" charset="-122"/>
                <a:cs typeface="Spline Sans Bold" pitchFamily="34" charset="-120"/>
              </a:rPr>
              <a:t>2</a:t>
            </a:r>
            <a:endParaRPr lang="en-US" sz="2700" dirty="0"/>
          </a:p>
        </p:txBody>
      </p:sp>
      <p:sp>
        <p:nvSpPr>
          <p:cNvPr id="10" name="Text 8"/>
          <p:cNvSpPr/>
          <p:nvPr/>
        </p:nvSpPr>
        <p:spPr>
          <a:xfrm>
            <a:off x="5411510" y="5066943"/>
            <a:ext cx="1329571"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Label data</a:t>
            </a:r>
            <a:endParaRPr lang="en-US" sz="2150" dirty="0"/>
          </a:p>
        </p:txBody>
      </p:sp>
      <p:sp>
        <p:nvSpPr>
          <p:cNvPr id="11" name="Shape 9"/>
          <p:cNvSpPr/>
          <p:nvPr/>
        </p:nvSpPr>
        <p:spPr>
          <a:xfrm>
            <a:off x="5288042" y="5641419"/>
            <a:ext cx="8354973" cy="15240"/>
          </a:xfrm>
          <a:prstGeom prst="roundRect">
            <a:avLst>
              <a:gd name="adj" fmla="val 2430000"/>
            </a:avLst>
          </a:prstGeom>
          <a:solidFill>
            <a:srgbClr val="29DDDA"/>
          </a:solidFill>
          <a:ln/>
        </p:spPr>
      </p:sp>
      <p:sp>
        <p:nvSpPr>
          <p:cNvPr id="12" name="Shape 10"/>
          <p:cNvSpPr/>
          <p:nvPr/>
        </p:nvSpPr>
        <p:spPr>
          <a:xfrm>
            <a:off x="864037" y="5780008"/>
            <a:ext cx="6451163" cy="836533"/>
          </a:xfrm>
          <a:prstGeom prst="roundRect">
            <a:avLst>
              <a:gd name="adj" fmla="val 44270"/>
            </a:avLst>
          </a:prstGeom>
          <a:solidFill>
            <a:srgbClr val="0A081B"/>
          </a:solidFill>
          <a:ln w="30480">
            <a:solidFill>
              <a:srgbClr val="37A7E7"/>
            </a:solidFill>
            <a:prstDash val="solid"/>
          </a:ln>
        </p:spPr>
      </p:sp>
      <p:sp>
        <p:nvSpPr>
          <p:cNvPr id="13" name="Text 11"/>
          <p:cNvSpPr/>
          <p:nvPr/>
        </p:nvSpPr>
        <p:spPr>
          <a:xfrm>
            <a:off x="3915966" y="5981224"/>
            <a:ext cx="347186" cy="433983"/>
          </a:xfrm>
          <a:prstGeom prst="rect">
            <a:avLst/>
          </a:prstGeom>
          <a:noFill/>
          <a:ln/>
        </p:spPr>
        <p:txBody>
          <a:bodyPr wrap="none" lIns="0" tIns="0" rIns="0" bIns="0" rtlCol="0" anchor="t"/>
          <a:lstStyle/>
          <a:p>
            <a:pPr algn="ctr" indent="0" marL="0">
              <a:lnSpc>
                <a:spcPts val="4350"/>
              </a:lnSpc>
              <a:buNone/>
            </a:pPr>
            <a:r>
              <a:rPr lang="en-US" sz="2700" b="1" dirty="0">
                <a:solidFill>
                  <a:srgbClr val="E0E4E6"/>
                </a:solidFill>
                <a:latin typeface="Spline Sans Bold" pitchFamily="34" charset="0"/>
                <a:ea typeface="Spline Sans Bold" pitchFamily="34" charset="-122"/>
                <a:cs typeface="Spline Sans Bold" pitchFamily="34" charset="-120"/>
              </a:rPr>
              <a:t>3</a:t>
            </a:r>
            <a:endParaRPr lang="en-US" sz="2700" dirty="0"/>
          </a:p>
        </p:txBody>
      </p:sp>
      <p:sp>
        <p:nvSpPr>
          <p:cNvPr id="14" name="Text 12"/>
          <p:cNvSpPr/>
          <p:nvPr/>
        </p:nvSpPr>
        <p:spPr>
          <a:xfrm>
            <a:off x="7562017" y="6026825"/>
            <a:ext cx="1524476"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Train model</a:t>
            </a:r>
            <a:endParaRPr lang="en-US" sz="2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2025-04-10T12:38:56Z</dcterms:created>
  <dcterms:modified xsi:type="dcterms:W3CDTF">2025-04-10T12:38:56Z</dcterms:modified>
</cp:coreProperties>
</file>